
<file path=[Content_Types].xml><?xml version="1.0" encoding="utf-8"?>
<Types xmlns="http://schemas.openxmlformats.org/package/2006/content-types">
  <Default Extension="bin" ContentType="application/vnd.openxmlformats-officedocument.oleObject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257" r:id="rId4"/>
    <p:sldId id="258" r:id="rId5"/>
    <p:sldId id="274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05E6-33ED-459B-9AD3-13E35B030C0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07D-10DB-44A2-9770-EE80DF9D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6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C9A63-57A6-49CC-9C80-2CCE13B6B37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83653-C765-44F9-839C-68C452945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76B389-83AA-44CB-8ABF-7B9CA99A91C9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easiest thing to do is to plug in 1 and -1 (or 2 and -2)</a:t>
            </a:r>
          </a:p>
          <a:p>
            <a:pPr eaLnBrk="1" hangingPunct="1"/>
            <a:r>
              <a:rPr lang="en-US"/>
              <a:t>if you get the same y, then it’s Even.</a:t>
            </a:r>
          </a:p>
          <a:p>
            <a:pPr eaLnBrk="1" hangingPunct="1"/>
            <a:r>
              <a:rPr lang="en-US"/>
              <a:t>If you get the opposite y, then it’s Odd.</a:t>
            </a:r>
          </a:p>
          <a:p>
            <a:pPr eaLnBrk="1" hangingPunct="1"/>
            <a:r>
              <a:rPr lang="en-US"/>
              <a:t>If you get different y’s, then it’s Neither.</a:t>
            </a:r>
          </a:p>
        </p:txBody>
      </p:sp>
    </p:spTree>
    <p:extLst>
      <p:ext uri="{BB962C8B-B14F-4D97-AF65-F5344CB8AC3E}">
        <p14:creationId xmlns:p14="http://schemas.microsoft.com/office/powerpoint/2010/main" val="37407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F930F34-8AC7-481F-A6BF-AA59FB81D36C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easiest thing to do is to plug in 1 and -1 (or 2 and -2)</a:t>
            </a:r>
          </a:p>
          <a:p>
            <a:pPr eaLnBrk="1" hangingPunct="1"/>
            <a:r>
              <a:rPr lang="en-US"/>
              <a:t>if you get the same y, then it’s Even.</a:t>
            </a:r>
          </a:p>
          <a:p>
            <a:pPr eaLnBrk="1" hangingPunct="1"/>
            <a:r>
              <a:rPr lang="en-US"/>
              <a:t>If you get the opposite y, then it’s Odd.</a:t>
            </a:r>
          </a:p>
          <a:p>
            <a:pPr eaLnBrk="1" hangingPunct="1"/>
            <a:r>
              <a:rPr lang="en-US"/>
              <a:t>If you get different y’s, then it’s Neither.</a:t>
            </a:r>
          </a:p>
        </p:txBody>
      </p:sp>
    </p:spTree>
    <p:extLst>
      <p:ext uri="{BB962C8B-B14F-4D97-AF65-F5344CB8AC3E}">
        <p14:creationId xmlns:p14="http://schemas.microsoft.com/office/powerpoint/2010/main" val="387995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0FE0177-101D-4E62-8935-CA40281B15E5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easiest thing to do is to plug in 1 and -1 (or 2 and -2)</a:t>
            </a:r>
          </a:p>
          <a:p>
            <a:pPr eaLnBrk="1" hangingPunct="1"/>
            <a:r>
              <a:rPr lang="en-US"/>
              <a:t>if you get the same y, then it’s Even.</a:t>
            </a:r>
          </a:p>
          <a:p>
            <a:pPr eaLnBrk="1" hangingPunct="1"/>
            <a:r>
              <a:rPr lang="en-US"/>
              <a:t>If you get the opposite y, then it’s Odd.</a:t>
            </a:r>
          </a:p>
          <a:p>
            <a:pPr eaLnBrk="1" hangingPunct="1"/>
            <a:r>
              <a:rPr lang="en-US"/>
              <a:t>If you get different y’s, then it’s Neither.</a:t>
            </a:r>
          </a:p>
        </p:txBody>
      </p:sp>
    </p:spTree>
    <p:extLst>
      <p:ext uri="{BB962C8B-B14F-4D97-AF65-F5344CB8AC3E}">
        <p14:creationId xmlns:p14="http://schemas.microsoft.com/office/powerpoint/2010/main" val="122665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4AF687A-72D4-4791-A6D4-E3D316C86CAD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easiest thing to do is to plug in 1 and -1 (or 2 and -2)</a:t>
            </a:r>
          </a:p>
          <a:p>
            <a:pPr eaLnBrk="1" hangingPunct="1"/>
            <a:r>
              <a:rPr lang="en-US"/>
              <a:t>if you get the same y, then it’s Even.</a:t>
            </a:r>
          </a:p>
          <a:p>
            <a:pPr eaLnBrk="1" hangingPunct="1"/>
            <a:r>
              <a:rPr lang="en-US"/>
              <a:t>If you get the opposite y, then it’s Odd.</a:t>
            </a:r>
          </a:p>
          <a:p>
            <a:pPr eaLnBrk="1" hangingPunct="1"/>
            <a:r>
              <a:rPr lang="en-US"/>
              <a:t>If you get different y’s, then it’s Neither.</a:t>
            </a:r>
          </a:p>
        </p:txBody>
      </p:sp>
    </p:spTree>
    <p:extLst>
      <p:ext uri="{BB962C8B-B14F-4D97-AF65-F5344CB8AC3E}">
        <p14:creationId xmlns:p14="http://schemas.microsoft.com/office/powerpoint/2010/main" val="226944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E62FE45-2BDD-4072-A185-8E7D5D6F8561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easiest thing to do is to plug in 1 and -1 (or 2 and -2)</a:t>
            </a:r>
          </a:p>
          <a:p>
            <a:pPr eaLnBrk="1" hangingPunct="1"/>
            <a:r>
              <a:rPr lang="en-US"/>
              <a:t>if you get the same y, then it’s Even.</a:t>
            </a:r>
          </a:p>
          <a:p>
            <a:pPr eaLnBrk="1" hangingPunct="1"/>
            <a:r>
              <a:rPr lang="en-US"/>
              <a:t>If you get the opposite y, then it’s Odd.</a:t>
            </a:r>
          </a:p>
          <a:p>
            <a:pPr eaLnBrk="1" hangingPunct="1"/>
            <a:r>
              <a:rPr lang="en-US"/>
              <a:t>If you get different y’s, then it’s Neither.</a:t>
            </a:r>
          </a:p>
        </p:txBody>
      </p:sp>
    </p:spTree>
    <p:extLst>
      <p:ext uri="{BB962C8B-B14F-4D97-AF65-F5344CB8AC3E}">
        <p14:creationId xmlns:p14="http://schemas.microsoft.com/office/powerpoint/2010/main" val="278736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7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63B5-C423-4C5A-9564-C7B7D761C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234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6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75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63B5-C423-4C5A-9564-C7B7D761C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2340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9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3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3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6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1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75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63B5-C423-4C5A-9564-C7B7D761C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234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2664-CD8D-4942-ACEB-14406BA39D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7C2D-1BBD-4EEB-AC36-EF9606FF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3482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2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I%20Education\TI%20InterActive!\TIIimagefile26060.gif" TargetMode="External"/><Relationship Id="rId7" Type="http://schemas.openxmlformats.org/officeDocument/2006/relationships/image" Target="file:///C:\Program%20Files\TI%20Education\TI%20InterActive!\TIIimagefile26438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file:///C:\Program%20Files\TI%20Education\TI%20InterActive!\TIIimagefile26292.gif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934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Even and Odd Functions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4F86FF-FC42-43AF-9715-480C227A9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8"/>
    </mc:Choice>
    <mc:Fallback>
      <p:transition spd="slow" advTm="10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152400"/>
            <a:ext cx="77724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/>
              <a:t>Ex. 3</a:t>
            </a:r>
          </a:p>
        </p:txBody>
      </p:sp>
      <p:sp>
        <p:nvSpPr>
          <p:cNvPr id="2256909" name="WordArt 13"/>
          <p:cNvSpPr>
            <a:spLocks noChangeArrowheads="1" noChangeShapeType="1" noTextEdit="1"/>
          </p:cNvSpPr>
          <p:nvPr/>
        </p:nvSpPr>
        <p:spPr bwMode="auto">
          <a:xfrm>
            <a:off x="4648200" y="3733800"/>
            <a:ext cx="35052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EVEN</a:t>
            </a:r>
          </a:p>
        </p:txBody>
      </p:sp>
      <p:sp>
        <p:nvSpPr>
          <p:cNvPr id="59397" name="Text Box 18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59398" name="Text Box 19"/>
          <p:cNvSpPr txBox="1">
            <a:spLocks noChangeArrowheads="1"/>
          </p:cNvSpPr>
          <p:nvPr/>
        </p:nvSpPr>
        <p:spPr bwMode="auto">
          <a:xfrm>
            <a:off x="914400" y="1295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Century Gothic" pitchFamily="34" charset="0"/>
              </a:rPr>
              <a:t>Graphically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-533400" y="3733800"/>
            <a:ext cx="6096000" cy="0"/>
          </a:xfrm>
          <a:prstGeom prst="line">
            <a:avLst/>
          </a:prstGeom>
          <a:ln w="165100"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621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569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569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69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5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5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9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980" name="WordArt 12"/>
          <p:cNvSpPr>
            <a:spLocks noChangeArrowheads="1" noChangeShapeType="1" noTextEdit="1"/>
          </p:cNvSpPr>
          <p:nvPr/>
        </p:nvSpPr>
        <p:spPr bwMode="auto">
          <a:xfrm>
            <a:off x="4876800" y="2743200"/>
            <a:ext cx="35052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Neither</a:t>
            </a:r>
          </a:p>
        </p:txBody>
      </p:sp>
      <p:sp>
        <p:nvSpPr>
          <p:cNvPr id="60420" name="Rectangle 15"/>
          <p:cNvSpPr>
            <a:spLocks noChangeArrowheads="1"/>
          </p:cNvSpPr>
          <p:nvPr/>
        </p:nvSpPr>
        <p:spPr bwMode="auto">
          <a:xfrm>
            <a:off x="152400" y="152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Ex. 4</a:t>
            </a:r>
          </a:p>
        </p:txBody>
      </p:sp>
      <p:sp>
        <p:nvSpPr>
          <p:cNvPr id="60421" name="Text Box 16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60422" name="Text Box 18"/>
          <p:cNvSpPr txBox="1">
            <a:spLocks noChangeArrowheads="1"/>
          </p:cNvSpPr>
          <p:nvPr/>
        </p:nvSpPr>
        <p:spPr bwMode="auto">
          <a:xfrm>
            <a:off x="914400" y="1295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Century Gothic" pitchFamily="34" charset="0"/>
              </a:rPr>
              <a:t>Graphically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4713" y="3554413"/>
            <a:ext cx="598487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</a:t>
            </a:r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259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2599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99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5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25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98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3"/>
          <p:cNvGraphicFramePr>
            <a:graphicFrameLocks noChangeAspect="1"/>
          </p:cNvGraphicFramePr>
          <p:nvPr/>
        </p:nvGraphicFramePr>
        <p:xfrm>
          <a:off x="182563" y="1295400"/>
          <a:ext cx="35194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295400"/>
                        <a:ext cx="35194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Line 6"/>
          <p:cNvSpPr>
            <a:spLocks noChangeShapeType="1"/>
          </p:cNvSpPr>
          <p:nvPr/>
        </p:nvSpPr>
        <p:spPr bwMode="auto">
          <a:xfrm>
            <a:off x="4191000" y="12192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12876" name="WordArt 12"/>
          <p:cNvSpPr>
            <a:spLocks noChangeArrowheads="1" noChangeShapeType="1" noTextEdit="1"/>
          </p:cNvSpPr>
          <p:nvPr/>
        </p:nvSpPr>
        <p:spPr bwMode="auto">
          <a:xfrm>
            <a:off x="457200" y="4038600"/>
            <a:ext cx="3200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EVEN</a:t>
            </a:r>
          </a:p>
        </p:txBody>
      </p:sp>
      <p:graphicFrame>
        <p:nvGraphicFramePr>
          <p:cNvPr id="61445" name="Object 14"/>
          <p:cNvGraphicFramePr>
            <a:graphicFrameLocks noChangeAspect="1"/>
          </p:cNvGraphicFramePr>
          <p:nvPr/>
        </p:nvGraphicFramePr>
        <p:xfrm>
          <a:off x="4618038" y="1295400"/>
          <a:ext cx="32750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850900" imgH="228600" progId="Equation.DSMT4">
                  <p:embed/>
                </p:oleObj>
              </mc:Choice>
              <mc:Fallback>
                <p:oleObj name="Equation" r:id="rId5" imgW="850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1295400"/>
                        <a:ext cx="32750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879" name="WordArt 15"/>
          <p:cNvSpPr>
            <a:spLocks noChangeArrowheads="1" noChangeShapeType="1" noTextEdit="1"/>
          </p:cNvSpPr>
          <p:nvPr/>
        </p:nvSpPr>
        <p:spPr bwMode="auto">
          <a:xfrm>
            <a:off x="4648200" y="4114800"/>
            <a:ext cx="3200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ODD</a:t>
            </a:r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2212881" name="Text Box 17"/>
          <p:cNvSpPr txBox="1">
            <a:spLocks noChangeArrowheads="1"/>
          </p:cNvSpPr>
          <p:nvPr/>
        </p:nvSpPr>
        <p:spPr bwMode="auto">
          <a:xfrm>
            <a:off x="3581400" y="13716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x</a:t>
            </a:r>
            <a:r>
              <a:rPr lang="en-US" sz="4000" b="1" baseline="30000">
                <a:solidFill>
                  <a:srgbClr val="FF0000"/>
                </a:solidFill>
                <a:latin typeface="Century Gothic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212882" name="Picture 18" descr="MCj010472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1714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00" y="1273175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baseline="30000">
                <a:solidFill>
                  <a:srgbClr val="FF0000"/>
                </a:solidFill>
                <a:latin typeface="Century Gothic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212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2128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28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21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1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2128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2128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28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1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21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76" grpId="0" animBg="1"/>
      <p:bldP spid="2212879" grpId="0" animBg="1"/>
      <p:bldP spid="221288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6"/>
          <p:cNvSpPr>
            <a:spLocks noChangeShapeType="1"/>
          </p:cNvSpPr>
          <p:nvPr/>
        </p:nvSpPr>
        <p:spPr bwMode="auto">
          <a:xfrm>
            <a:off x="2743200" y="12192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67" name="Text Box 16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2212881" name="Text Box 17"/>
          <p:cNvSpPr txBox="1">
            <a:spLocks noChangeArrowheads="1"/>
          </p:cNvSpPr>
          <p:nvPr/>
        </p:nvSpPr>
        <p:spPr bwMode="auto">
          <a:xfrm>
            <a:off x="8305800" y="1196975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x</a:t>
            </a:r>
            <a:r>
              <a:rPr lang="en-US" sz="4000" b="1" baseline="30000">
                <a:solidFill>
                  <a:srgbClr val="FF0000"/>
                </a:solidFill>
                <a:latin typeface="Century Gothic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212882" name="Picture 18" descr="MCj010472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714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6200" y="1219200"/>
          <a:ext cx="2266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698197" imgH="253890" progId="Equation.DSMT4">
                  <p:embed/>
                </p:oleObj>
              </mc:Choice>
              <mc:Fallback>
                <p:oleObj name="Equation" r:id="rId4" imgW="69819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2266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5"/>
          <p:cNvGraphicFramePr>
            <a:graphicFrameLocks noChangeAspect="1"/>
          </p:cNvGraphicFramePr>
          <p:nvPr/>
        </p:nvGraphicFramePr>
        <p:xfrm>
          <a:off x="3048000" y="1219200"/>
          <a:ext cx="2266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698197" imgH="253890" progId="Equation.DSMT4">
                  <p:embed/>
                </p:oleObj>
              </mc:Choice>
              <mc:Fallback>
                <p:oleObj name="Equation" r:id="rId6" imgW="69819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266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4"/>
          <p:cNvGraphicFramePr>
            <a:graphicFrameLocks noChangeAspect="1"/>
          </p:cNvGraphicFramePr>
          <p:nvPr/>
        </p:nvGraphicFramePr>
        <p:xfrm>
          <a:off x="5715000" y="1219200"/>
          <a:ext cx="2762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850531" imgH="253890" progId="Equation.DSMT4">
                  <p:embed/>
                </p:oleObj>
              </mc:Choice>
              <mc:Fallback>
                <p:oleObj name="Equation" r:id="rId8" imgW="85053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19200"/>
                        <a:ext cx="27622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66654" bIns="0" anchor="ctr">
            <a:spAutoFit/>
          </a:bodyPr>
          <a:lstStyle/>
          <a:p>
            <a:endParaRPr lang="en-US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66654" bIns="0" anchor="ctr">
            <a:spAutoFit/>
          </a:bodyPr>
          <a:lstStyle/>
          <a:p>
            <a:endParaRPr lang="en-US"/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2477" name="Line 6"/>
          <p:cNvSpPr>
            <a:spLocks noChangeShapeType="1"/>
          </p:cNvSpPr>
          <p:nvPr/>
        </p:nvSpPr>
        <p:spPr bwMode="auto">
          <a:xfrm>
            <a:off x="5486400" y="12192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52400" y="4343400"/>
            <a:ext cx="2209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ODD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3200400" y="4419600"/>
            <a:ext cx="2209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FF"/>
                </a:solidFill>
                <a:latin typeface="Impact"/>
              </a:rPr>
              <a:t>ODD</a:t>
            </a: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6019800" y="4572000"/>
            <a:ext cx="26670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8377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81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6"/>
          <p:cNvSpPr>
            <a:spLocks noChangeShapeType="1"/>
          </p:cNvSpPr>
          <p:nvPr/>
        </p:nvSpPr>
        <p:spPr bwMode="auto">
          <a:xfrm>
            <a:off x="2590800" y="12192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1" name="Text Box 16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2212881" name="Text Box 17"/>
          <p:cNvSpPr txBox="1">
            <a:spLocks noChangeArrowheads="1"/>
          </p:cNvSpPr>
          <p:nvPr/>
        </p:nvSpPr>
        <p:spPr bwMode="auto">
          <a:xfrm>
            <a:off x="7924800" y="115887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baseline="30000">
                <a:solidFill>
                  <a:srgbClr val="FF0000"/>
                </a:solidFill>
                <a:latin typeface="Century Gothic" pitchFamily="34" charset="0"/>
              </a:rPr>
              <a:t>1     </a:t>
            </a: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x</a:t>
            </a:r>
            <a:r>
              <a:rPr lang="en-US" sz="4000" b="1" baseline="30000">
                <a:solidFill>
                  <a:srgbClr val="FF0000"/>
                </a:solidFill>
                <a:latin typeface="Century Gothic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212882" name="Picture 18" descr="MCj010472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714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66654" bIns="0" anchor="ctr">
            <a:spAutoFit/>
          </a:bodyPr>
          <a:lstStyle/>
          <a:p>
            <a:endParaRPr lang="en-US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66654" bIns="0" anchor="ctr">
            <a:spAutoFit/>
          </a:bodyPr>
          <a:lstStyle/>
          <a:p>
            <a:endParaRPr lang="en-US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3498" name="Line 6"/>
          <p:cNvSpPr>
            <a:spLocks noChangeShapeType="1"/>
          </p:cNvSpPr>
          <p:nvPr/>
        </p:nvSpPr>
        <p:spPr bwMode="auto">
          <a:xfrm>
            <a:off x="5486400" y="12192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52400" y="4343400"/>
            <a:ext cx="2209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neither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971800" y="4419600"/>
            <a:ext cx="2209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FF"/>
                </a:solidFill>
                <a:latin typeface="Impact"/>
              </a:rPr>
              <a:t>ODD</a:t>
            </a: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6019800" y="4572000"/>
            <a:ext cx="26670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neither</a:t>
            </a:r>
          </a:p>
        </p:txBody>
      </p:sp>
      <p:graphicFrame>
        <p:nvGraphicFramePr>
          <p:cNvPr id="63502" name="Object 7"/>
          <p:cNvGraphicFramePr>
            <a:graphicFrameLocks noChangeAspect="1"/>
          </p:cNvGraphicFramePr>
          <p:nvPr/>
        </p:nvGraphicFramePr>
        <p:xfrm>
          <a:off x="0" y="1343025"/>
          <a:ext cx="25130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901309" imgH="253890" progId="Equation.DSMT4">
                  <p:embed/>
                </p:oleObj>
              </mc:Choice>
              <mc:Fallback>
                <p:oleObj name="Equation" r:id="rId4" imgW="90130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3025"/>
                        <a:ext cx="25130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3" name="Object 6"/>
          <p:cNvGraphicFramePr>
            <a:graphicFrameLocks noChangeAspect="1"/>
          </p:cNvGraphicFramePr>
          <p:nvPr/>
        </p:nvGraphicFramePr>
        <p:xfrm>
          <a:off x="2590800" y="129540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1028254" imgH="253890" progId="Equation.DSMT4">
                  <p:embed/>
                </p:oleObj>
              </mc:Choice>
              <mc:Fallback>
                <p:oleObj name="Equation" r:id="rId6" imgW="102825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2743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4" name="Object 5"/>
          <p:cNvGraphicFramePr>
            <a:graphicFrameLocks noChangeAspect="1"/>
          </p:cNvGraphicFramePr>
          <p:nvPr/>
        </p:nvGraphicFramePr>
        <p:xfrm>
          <a:off x="5562600" y="1266825"/>
          <a:ext cx="3095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8" imgW="1117115" imgH="253890" progId="Equation.DSMT4">
                  <p:embed/>
                </p:oleObj>
              </mc:Choice>
              <mc:Fallback>
                <p:oleObj name="Equation" r:id="rId8" imgW="111711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66825"/>
                        <a:ext cx="3095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3506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66654" bIns="0" anchor="ctr">
            <a:spAutoFit/>
          </a:bodyPr>
          <a:lstStyle/>
          <a:p>
            <a:endParaRPr lang="en-US"/>
          </a:p>
        </p:txBody>
      </p:sp>
      <p:sp>
        <p:nvSpPr>
          <p:cNvPr id="63507" name="Rectangle 10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66654" bIns="0" anchor="ctr">
            <a:spAutoFit/>
          </a:bodyPr>
          <a:lstStyle/>
          <a:p>
            <a:endParaRPr lang="en-US"/>
          </a:p>
        </p:txBody>
      </p:sp>
      <p:sp>
        <p:nvSpPr>
          <p:cNvPr id="63508" name="Rectangle 1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105400" y="1066800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baseline="30000">
                <a:solidFill>
                  <a:srgbClr val="FF0000"/>
                </a:solidFill>
                <a:latin typeface="Century Gothic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1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81" grpId="0"/>
      <p:bldP spid="18" grpId="0" animBg="1"/>
      <p:bldP spid="19" grpId="0" animBg="1"/>
      <p:bldP spid="2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3"/>
          <p:cNvSpPr>
            <a:spLocks noChangeShapeType="1"/>
          </p:cNvSpPr>
          <p:nvPr/>
        </p:nvSpPr>
        <p:spPr bwMode="auto">
          <a:xfrm>
            <a:off x="4191000" y="12192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66116" name="WordArt 4"/>
          <p:cNvSpPr>
            <a:spLocks noChangeArrowheads="1" noChangeShapeType="1" noTextEdit="1"/>
          </p:cNvSpPr>
          <p:nvPr/>
        </p:nvSpPr>
        <p:spPr bwMode="auto">
          <a:xfrm>
            <a:off x="457200" y="4038600"/>
            <a:ext cx="3200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EVEN</a:t>
            </a:r>
          </a:p>
        </p:txBody>
      </p:sp>
      <p:sp>
        <p:nvSpPr>
          <p:cNvPr id="2266118" name="WordArt 6"/>
          <p:cNvSpPr>
            <a:spLocks noChangeArrowheads="1" noChangeShapeType="1" noTextEdit="1"/>
          </p:cNvSpPr>
          <p:nvPr/>
        </p:nvSpPr>
        <p:spPr bwMode="auto">
          <a:xfrm>
            <a:off x="4648200" y="4114800"/>
            <a:ext cx="3200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ODD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pic>
        <p:nvPicPr>
          <p:cNvPr id="64518" name="Picture 8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9" descr="[imag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3950" y="1797050"/>
            <a:ext cx="598488" cy="1169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</a:t>
            </a:r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419100" y="2247900"/>
            <a:ext cx="3276600" cy="0"/>
          </a:xfrm>
          <a:prstGeom prst="line">
            <a:avLst/>
          </a:prstGeom>
          <a:ln w="88900"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66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66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266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266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116" grpId="0" animBg="1"/>
      <p:bldP spid="2266118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[image]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997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[image]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[image]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Line 3"/>
          <p:cNvSpPr>
            <a:spLocks noChangeShapeType="1"/>
          </p:cNvSpPr>
          <p:nvPr/>
        </p:nvSpPr>
        <p:spPr bwMode="auto">
          <a:xfrm>
            <a:off x="3048000" y="9906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66116" name="WordArt 4"/>
          <p:cNvSpPr>
            <a:spLocks noChangeArrowheads="1" noChangeShapeType="1" noTextEdit="1"/>
          </p:cNvSpPr>
          <p:nvPr/>
        </p:nvSpPr>
        <p:spPr bwMode="auto">
          <a:xfrm>
            <a:off x="228600" y="4343400"/>
            <a:ext cx="25908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EVEN</a:t>
            </a:r>
          </a:p>
        </p:txBody>
      </p:sp>
      <p:sp>
        <p:nvSpPr>
          <p:cNvPr id="2266118" name="WordArt 6"/>
          <p:cNvSpPr>
            <a:spLocks noChangeArrowheads="1" noChangeShapeType="1" noTextEdit="1"/>
          </p:cNvSpPr>
          <p:nvPr/>
        </p:nvSpPr>
        <p:spPr bwMode="auto">
          <a:xfrm>
            <a:off x="3276600" y="4419600"/>
            <a:ext cx="25908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FF"/>
                </a:solidFill>
                <a:latin typeface="Impact"/>
              </a:rPr>
              <a:t>Neither</a:t>
            </a: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2113" y="1676400"/>
            <a:ext cx="598487" cy="1169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</a:t>
            </a:r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-130175" y="2247900"/>
            <a:ext cx="3276600" cy="0"/>
          </a:xfrm>
          <a:prstGeom prst="line">
            <a:avLst/>
          </a:prstGeom>
          <a:ln w="88900"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547" name="Line 3"/>
          <p:cNvSpPr>
            <a:spLocks noChangeShapeType="1"/>
          </p:cNvSpPr>
          <p:nvPr/>
        </p:nvSpPr>
        <p:spPr bwMode="auto">
          <a:xfrm>
            <a:off x="6019800" y="9906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6248400" y="4419600"/>
            <a:ext cx="25908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ODD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3913" y="1676400"/>
            <a:ext cx="598487" cy="1169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</a:t>
            </a:r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66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66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266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266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116" grpId="0" animBg="1"/>
      <p:bldP spid="2266118" grpId="0" animBg="1"/>
      <p:bldP spid="8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7"/>
          <p:cNvSpPr txBox="1">
            <a:spLocks noChangeArrowheads="1"/>
          </p:cNvSpPr>
          <p:nvPr/>
        </p:nvSpPr>
        <p:spPr bwMode="auto">
          <a:xfrm>
            <a:off x="533400" y="0"/>
            <a:ext cx="8229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If the dots shown are part of an </a:t>
            </a:r>
            <a:r>
              <a:rPr lang="en-US" sz="3800" b="1" u="sng">
                <a:latin typeface="Century Gothic" pitchFamily="34" charset="0"/>
              </a:rPr>
              <a:t>even</a:t>
            </a:r>
            <a:r>
              <a:rPr lang="en-US" sz="3800" b="1">
                <a:latin typeface="Century Gothic" pitchFamily="34" charset="0"/>
              </a:rPr>
              <a:t> function, what points are also on the function?</a:t>
            </a:r>
          </a:p>
        </p:txBody>
      </p:sp>
      <p:pic>
        <p:nvPicPr>
          <p:cNvPr id="66563" name="Picture 2" descr="http://mathbits.com/MathBits/StudentResources/GraphPaper/10x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1450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819775" y="4827588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197475" y="277177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3552825" y="5630863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5607050" y="5638800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8" name="Oval 7"/>
          <p:cNvSpPr>
            <a:spLocks noChangeArrowheads="1"/>
          </p:cNvSpPr>
          <p:nvPr/>
        </p:nvSpPr>
        <p:spPr bwMode="auto">
          <a:xfrm>
            <a:off x="3357563" y="4829175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Oval 8"/>
          <p:cNvSpPr>
            <a:spLocks noChangeArrowheads="1"/>
          </p:cNvSpPr>
          <p:nvPr/>
        </p:nvSpPr>
        <p:spPr bwMode="auto">
          <a:xfrm>
            <a:off x="3978275" y="277495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7"/>
          <p:cNvSpPr txBox="1">
            <a:spLocks noChangeArrowheads="1"/>
          </p:cNvSpPr>
          <p:nvPr/>
        </p:nvSpPr>
        <p:spPr bwMode="auto">
          <a:xfrm>
            <a:off x="533400" y="0"/>
            <a:ext cx="8229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If the dots shown are part of an </a:t>
            </a:r>
            <a:r>
              <a:rPr lang="en-US" sz="3800" b="1" u="sng">
                <a:latin typeface="Century Gothic" pitchFamily="34" charset="0"/>
              </a:rPr>
              <a:t>odd</a:t>
            </a:r>
            <a:r>
              <a:rPr lang="en-US" sz="3800" b="1">
                <a:latin typeface="Century Gothic" pitchFamily="34" charset="0"/>
              </a:rPr>
              <a:t> function, what points are also on the function?</a:t>
            </a:r>
          </a:p>
        </p:txBody>
      </p:sp>
      <p:pic>
        <p:nvPicPr>
          <p:cNvPr id="67587" name="Picture 2" descr="http://mathbits.com/MathBits/StudentResources/GraphPaper/10x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1450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819775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197475" y="563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3552825" y="2767013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5607050" y="5638800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2" name="Oval 7"/>
          <p:cNvSpPr>
            <a:spLocks noChangeArrowheads="1"/>
          </p:cNvSpPr>
          <p:nvPr/>
        </p:nvSpPr>
        <p:spPr bwMode="auto">
          <a:xfrm>
            <a:off x="3357563" y="4829175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Oval 8"/>
          <p:cNvSpPr>
            <a:spLocks noChangeArrowheads="1"/>
          </p:cNvSpPr>
          <p:nvPr/>
        </p:nvSpPr>
        <p:spPr bwMode="auto">
          <a:xfrm>
            <a:off x="3978275" y="277495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0" y="0"/>
            <a:ext cx="640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Algebraically</a:t>
            </a:r>
          </a:p>
        </p:txBody>
      </p:sp>
      <p:sp>
        <p:nvSpPr>
          <p:cNvPr id="2248707" name="Text Box 3"/>
          <p:cNvSpPr txBox="1">
            <a:spLocks noChangeArrowheads="1"/>
          </p:cNvSpPr>
          <p:nvPr/>
        </p:nvSpPr>
        <p:spPr bwMode="auto">
          <a:xfrm>
            <a:off x="0" y="776288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Century Gothic" pitchFamily="34" charset="0"/>
              </a:rPr>
              <a:t>A function is </a:t>
            </a:r>
            <a:r>
              <a:rPr lang="en-US" sz="4400" b="1" u="sng">
                <a:solidFill>
                  <a:srgbClr val="0000FF"/>
                </a:solidFill>
                <a:latin typeface="Century Gothic" pitchFamily="34" charset="0"/>
              </a:rPr>
              <a:t>even </a:t>
            </a:r>
            <a:r>
              <a:rPr lang="en-US" sz="4400" b="1">
                <a:latin typeface="Century Gothic" pitchFamily="34" charset="0"/>
              </a:rPr>
              <a:t>if</a:t>
            </a:r>
            <a:endParaRPr lang="en-US" sz="4400" b="1" i="1">
              <a:latin typeface="Century Gothic" pitchFamily="34" charset="0"/>
            </a:endParaRPr>
          </a:p>
        </p:txBody>
      </p:sp>
      <p:sp>
        <p:nvSpPr>
          <p:cNvPr id="2248708" name="Text Box 4"/>
          <p:cNvSpPr txBox="1">
            <a:spLocks noChangeArrowheads="1"/>
          </p:cNvSpPr>
          <p:nvPr/>
        </p:nvSpPr>
        <p:spPr bwMode="auto">
          <a:xfrm>
            <a:off x="0" y="2895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Century Gothic" pitchFamily="34" charset="0"/>
              </a:rPr>
              <a:t>A function is </a:t>
            </a:r>
            <a:r>
              <a:rPr lang="en-US" sz="4400" b="1" u="sng">
                <a:solidFill>
                  <a:srgbClr val="990000"/>
                </a:solidFill>
                <a:latin typeface="Century Gothic" pitchFamily="34" charset="0"/>
              </a:rPr>
              <a:t>odd </a:t>
            </a:r>
            <a:r>
              <a:rPr lang="en-US" sz="4400" b="1">
                <a:latin typeface="Century Gothic" pitchFamily="34" charset="0"/>
              </a:rPr>
              <a:t>if</a:t>
            </a:r>
            <a:endParaRPr lang="en-US" sz="4400" b="1" i="1">
              <a:latin typeface="Century Gothic" pitchFamily="34" charset="0"/>
            </a:endParaRPr>
          </a:p>
        </p:txBody>
      </p:sp>
      <p:sp>
        <p:nvSpPr>
          <p:cNvPr id="2248709" name="Text Box 5"/>
          <p:cNvSpPr txBox="1">
            <a:spLocks noChangeArrowheads="1"/>
          </p:cNvSpPr>
          <p:nvPr/>
        </p:nvSpPr>
        <p:spPr bwMode="auto">
          <a:xfrm>
            <a:off x="0" y="1614488"/>
            <a:ext cx="8991600" cy="116955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entury Gothic" pitchFamily="34" charset="0"/>
              </a:rPr>
              <a:t>f(– x) = f(x)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entury Gothic" pitchFamily="34" charset="0"/>
              </a:rPr>
              <a:t>All of the exponents of the variable are even.</a:t>
            </a:r>
          </a:p>
        </p:txBody>
      </p:sp>
      <p:sp>
        <p:nvSpPr>
          <p:cNvPr id="2248710" name="Text Box 6"/>
          <p:cNvSpPr txBox="1">
            <a:spLocks noChangeArrowheads="1"/>
          </p:cNvSpPr>
          <p:nvPr/>
        </p:nvSpPr>
        <p:spPr bwMode="auto">
          <a:xfrm>
            <a:off x="0" y="3810000"/>
            <a:ext cx="8915400" cy="116955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Century Gothic" pitchFamily="34" charset="0"/>
              </a:rPr>
              <a:t>f(– x)= – f(x)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Century Gothic" pitchFamily="34" charset="0"/>
              </a:rPr>
              <a:t>All of the exponents of the variable are odd.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876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Century Gothic" pitchFamily="34" charset="0"/>
              </a:rPr>
              <a:t>A function is </a:t>
            </a:r>
            <a:r>
              <a:rPr lang="en-US" sz="4400" b="1" u="sng">
                <a:solidFill>
                  <a:srgbClr val="7030A0"/>
                </a:solidFill>
                <a:latin typeface="Century Gothic" pitchFamily="34" charset="0"/>
              </a:rPr>
              <a:t>neither </a:t>
            </a:r>
            <a:r>
              <a:rPr lang="en-US" sz="4400" b="1">
                <a:latin typeface="Century Gothic" pitchFamily="34" charset="0"/>
              </a:rPr>
              <a:t>if</a:t>
            </a:r>
            <a:endParaRPr lang="en-US" sz="4400" b="1" i="1">
              <a:latin typeface="Century Gothic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791200"/>
            <a:ext cx="8915400" cy="5191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Century Gothic" pitchFamily="34" charset="0"/>
              </a:rPr>
              <a:t>The exponents are a mixture of odd and even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626AA6-1B9F-43D6-BEE3-C0849A8A15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22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91"/>
    </mc:Choice>
    <mc:Fallback>
      <p:transition spd="slow" advTm="2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48707" grpId="0" autoUpdateAnimBg="0"/>
      <p:bldP spid="2248708" grpId="0" autoUpdateAnimBg="0"/>
      <p:bldP spid="2248709" grpId="0" animBg="1"/>
      <p:bldP spid="2248710" grpId="0" animBg="1"/>
      <p:bldP spid="7" grpId="0" autoUpdateAnimBg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5E0D1-1122-43C3-9935-537CF8E9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823910"/>
            <a:ext cx="8178799" cy="32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6400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entury Gothic" pitchFamily="34" charset="0"/>
              </a:rPr>
              <a:t>BEWARE OF CONSTANTS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3717925"/>
            <a:ext cx="8534400" cy="26066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latin typeface="Century Gothic" pitchFamily="34" charset="0"/>
              </a:rPr>
              <a:t>All constants really have a x</a:t>
            </a:r>
            <a:r>
              <a:rPr lang="en-US" sz="8000" b="1" baseline="30000">
                <a:latin typeface="Century Gothic" pitchFamily="34" charset="0"/>
              </a:rPr>
              <a:t>0</a:t>
            </a:r>
            <a:endParaRPr lang="en-US" sz="8000" b="1">
              <a:latin typeface="Century Gothic" pitchFamily="34" charset="0"/>
            </a:endParaRPr>
          </a:p>
        </p:txBody>
      </p:sp>
      <p:pic>
        <p:nvPicPr>
          <p:cNvPr id="54276" name="Picture 6" descr="MCj010472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3075"/>
            <a:ext cx="17065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7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534400" cy="62642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0" b="1">
                <a:latin typeface="Century Gothic" pitchFamily="34" charset="0"/>
              </a:rPr>
              <a:t>x</a:t>
            </a:r>
            <a:r>
              <a:rPr lang="en-US" sz="20000" b="1" baseline="30000">
                <a:latin typeface="Century Gothic" pitchFamily="34" charset="0"/>
              </a:rPr>
              <a:t>0 </a:t>
            </a:r>
            <a:r>
              <a:rPr lang="en-US" sz="20000" b="1">
                <a:latin typeface="Century Gothic" pitchFamily="34" charset="0"/>
              </a:rPr>
              <a:t>is EVEN!!</a:t>
            </a:r>
          </a:p>
        </p:txBody>
      </p:sp>
    </p:spTree>
    <p:extLst>
      <p:ext uri="{BB962C8B-B14F-4D97-AF65-F5344CB8AC3E}">
        <p14:creationId xmlns:p14="http://schemas.microsoft.com/office/powerpoint/2010/main" val="328902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0" y="0"/>
            <a:ext cx="640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Graphically</a:t>
            </a:r>
          </a:p>
        </p:txBody>
      </p:sp>
      <p:sp>
        <p:nvSpPr>
          <p:cNvPr id="2264067" name="Text Box 3"/>
          <p:cNvSpPr txBox="1">
            <a:spLocks noChangeArrowheads="1"/>
          </p:cNvSpPr>
          <p:nvPr/>
        </p:nvSpPr>
        <p:spPr bwMode="auto">
          <a:xfrm>
            <a:off x="0" y="11430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Century Gothic" pitchFamily="34" charset="0"/>
              </a:rPr>
              <a:t>A function is </a:t>
            </a:r>
            <a:r>
              <a:rPr lang="en-US" sz="4400" b="1" u="sng">
                <a:solidFill>
                  <a:srgbClr val="0000FF"/>
                </a:solidFill>
                <a:latin typeface="Century Gothic" pitchFamily="34" charset="0"/>
              </a:rPr>
              <a:t>even </a:t>
            </a:r>
            <a:r>
              <a:rPr lang="en-US" sz="4400" b="1">
                <a:latin typeface="Century Gothic" pitchFamily="34" charset="0"/>
              </a:rPr>
              <a:t>if</a:t>
            </a:r>
            <a:endParaRPr lang="en-US" sz="4400" b="1" i="1">
              <a:latin typeface="Century Gothic" pitchFamily="34" charset="0"/>
            </a:endParaRPr>
          </a:p>
        </p:txBody>
      </p:sp>
      <p:sp>
        <p:nvSpPr>
          <p:cNvPr id="2264068" name="Text Box 4"/>
          <p:cNvSpPr txBox="1">
            <a:spLocks noChangeArrowheads="1"/>
          </p:cNvSpPr>
          <p:nvPr/>
        </p:nvSpPr>
        <p:spPr bwMode="auto">
          <a:xfrm>
            <a:off x="0" y="3886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Century Gothic" pitchFamily="34" charset="0"/>
              </a:rPr>
              <a:t>A function is </a:t>
            </a:r>
            <a:r>
              <a:rPr lang="en-US" sz="4400" b="1" u="sng">
                <a:solidFill>
                  <a:srgbClr val="990000"/>
                </a:solidFill>
                <a:latin typeface="Century Gothic" pitchFamily="34" charset="0"/>
              </a:rPr>
              <a:t>odd </a:t>
            </a:r>
            <a:r>
              <a:rPr lang="en-US" sz="4400" b="1">
                <a:latin typeface="Century Gothic" pitchFamily="34" charset="0"/>
              </a:rPr>
              <a:t>if</a:t>
            </a:r>
            <a:endParaRPr lang="en-US" sz="4400" b="1" i="1">
              <a:latin typeface="Century Gothic" pitchFamily="34" charset="0"/>
            </a:endParaRPr>
          </a:p>
        </p:txBody>
      </p:sp>
      <p:sp>
        <p:nvSpPr>
          <p:cNvPr id="2264069" name="Text Box 5"/>
          <p:cNvSpPr txBox="1">
            <a:spLocks noChangeArrowheads="1"/>
          </p:cNvSpPr>
          <p:nvPr/>
        </p:nvSpPr>
        <p:spPr bwMode="auto">
          <a:xfrm>
            <a:off x="0" y="1981200"/>
            <a:ext cx="8686800" cy="1092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Century Gothic" pitchFamily="34" charset="0"/>
              </a:rPr>
              <a:t>The graph reflects across the y-axis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0000FF"/>
                </a:solidFill>
                <a:latin typeface="Century Gothic" pitchFamily="34" charset="0"/>
              </a:rPr>
              <a:t>(means you can fold it hotdog style and it would match up).</a:t>
            </a:r>
          </a:p>
        </p:txBody>
      </p:sp>
      <p:sp>
        <p:nvSpPr>
          <p:cNvPr id="2264070" name="Text Box 6"/>
          <p:cNvSpPr txBox="1">
            <a:spLocks noChangeArrowheads="1"/>
          </p:cNvSpPr>
          <p:nvPr/>
        </p:nvSpPr>
        <p:spPr bwMode="auto">
          <a:xfrm>
            <a:off x="0" y="4695825"/>
            <a:ext cx="8915400" cy="19240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Century Gothic" pitchFamily="34" charset="0"/>
              </a:rPr>
              <a:t>The graph has 180</a:t>
            </a:r>
            <a:r>
              <a:rPr lang="en-US" sz="3200" b="1">
                <a:solidFill>
                  <a:srgbClr val="990000"/>
                </a:solidFill>
                <a:latin typeface="Century Gothic" pitchFamily="34" charset="0"/>
                <a:sym typeface="Symbol" pitchFamily="18" charset="2"/>
              </a:rPr>
              <a:t> </a:t>
            </a:r>
            <a:r>
              <a:rPr lang="en-US" sz="3200" b="1">
                <a:solidFill>
                  <a:srgbClr val="990000"/>
                </a:solidFill>
                <a:latin typeface="Century Gothic" pitchFamily="34" charset="0"/>
              </a:rPr>
              <a:t>rotational symmetry about the ORIGIN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990000"/>
                </a:solidFill>
                <a:latin typeface="Century Gothic" pitchFamily="34" charset="0"/>
              </a:rPr>
              <a:t>(means you could turn it upside-down &amp; it would still look the same...it must go through the origin).</a:t>
            </a:r>
          </a:p>
        </p:txBody>
      </p:sp>
    </p:spTree>
    <p:extLst>
      <p:ext uri="{BB962C8B-B14F-4D97-AF65-F5344CB8AC3E}">
        <p14:creationId xmlns:p14="http://schemas.microsoft.com/office/powerpoint/2010/main" val="13977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6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6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6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6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067" grpId="0" autoUpdateAnimBg="0"/>
      <p:bldP spid="2264068" grpId="0" autoUpdateAnimBg="0"/>
      <p:bldP spid="2264069" grpId="0" animBg="1"/>
      <p:bldP spid="22640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AF7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146" name="Picture 2" descr="Even and Odd Functions (solutions, examples, worksheets, videos ...">
            <a:extLst>
              <a:ext uri="{FF2B5EF4-FFF2-40B4-BE49-F238E27FC236}">
                <a16:creationId xmlns:a16="http://schemas.microsoft.com/office/drawing/2014/main" id="{9404E326-1897-4C13-882C-2259902F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858" y="1647941"/>
            <a:ext cx="5421465" cy="35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2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533400" y="1752600"/>
          <a:ext cx="6705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MathType Equation" r:id="rId3" imgW="863225" imgH="228501" progId="Equation">
                  <p:embed/>
                </p:oleObj>
              </mc:Choice>
              <mc:Fallback>
                <p:oleObj name="MathType Equation" r:id="rId3" imgW="863225" imgH="228501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6705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371600" y="0"/>
            <a:ext cx="6858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/>
              <a:t>Ex. 1</a:t>
            </a:r>
          </a:p>
        </p:txBody>
      </p:sp>
      <p:sp>
        <p:nvSpPr>
          <p:cNvPr id="57349" name="Text Box 9"/>
          <p:cNvSpPr txBox="1">
            <a:spLocks noChangeArrowheads="1"/>
          </p:cNvSpPr>
          <p:nvPr/>
        </p:nvSpPr>
        <p:spPr bwMode="auto">
          <a:xfrm>
            <a:off x="1905000" y="609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Century Gothic" pitchFamily="34" charset="0"/>
              </a:rPr>
              <a:t>Algebraically</a:t>
            </a:r>
          </a:p>
        </p:txBody>
      </p:sp>
      <p:sp>
        <p:nvSpPr>
          <p:cNvPr id="2207757" name="WordArt 13"/>
          <p:cNvSpPr>
            <a:spLocks noChangeArrowheads="1" noChangeShapeType="1" noTextEdit="1"/>
          </p:cNvSpPr>
          <p:nvPr/>
        </p:nvSpPr>
        <p:spPr bwMode="auto">
          <a:xfrm>
            <a:off x="2133600" y="3733800"/>
            <a:ext cx="4572000" cy="297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ODD</a:t>
            </a:r>
          </a:p>
        </p:txBody>
      </p:sp>
      <p:sp>
        <p:nvSpPr>
          <p:cNvPr id="2207760" name="Text Box 16"/>
          <p:cNvSpPr txBox="1">
            <a:spLocks noChangeArrowheads="1"/>
          </p:cNvSpPr>
          <p:nvPr/>
        </p:nvSpPr>
        <p:spPr bwMode="auto">
          <a:xfrm>
            <a:off x="6858000" y="1905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entury Gothic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45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7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7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207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2077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77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0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0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7757" grpId="0" animBg="1"/>
      <p:bldP spid="22077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0" y="1371600"/>
          <a:ext cx="7467600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MathType Equation" r:id="rId3" imgW="850900" imgH="228600" progId="Equation">
                  <p:embed/>
                </p:oleObj>
              </mc:Choice>
              <mc:Fallback>
                <p:oleObj name="MathType Equation" r:id="rId3" imgW="850900" imgH="2286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7467600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371600" y="0"/>
            <a:ext cx="6705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b="1">
                <a:latin typeface="Century Gothic" pitchFamily="34" charset="0"/>
              </a:rPr>
              <a:t>Even, Odd or Neither?</a:t>
            </a: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1600200" y="8382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Century Gothic" pitchFamily="34" charset="0"/>
              </a:rPr>
              <a:t>Algebraically</a:t>
            </a:r>
          </a:p>
        </p:txBody>
      </p:sp>
      <p:sp>
        <p:nvSpPr>
          <p:cNvPr id="2208780" name="WordArt 12"/>
          <p:cNvSpPr>
            <a:spLocks noChangeArrowheads="1" noChangeShapeType="1" noTextEdit="1"/>
          </p:cNvSpPr>
          <p:nvPr/>
        </p:nvSpPr>
        <p:spPr bwMode="auto">
          <a:xfrm>
            <a:off x="2133600" y="4191000"/>
            <a:ext cx="35052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EVEN</a:t>
            </a:r>
          </a:p>
        </p:txBody>
      </p:sp>
      <p:sp>
        <p:nvSpPr>
          <p:cNvPr id="58374" name="Rectangle 13"/>
          <p:cNvSpPr>
            <a:spLocks noChangeArrowheads="1"/>
          </p:cNvSpPr>
          <p:nvPr/>
        </p:nvSpPr>
        <p:spPr bwMode="auto">
          <a:xfrm>
            <a:off x="1524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Ex. 2</a:t>
            </a:r>
          </a:p>
        </p:txBody>
      </p:sp>
      <p:sp>
        <p:nvSpPr>
          <p:cNvPr id="2208782" name="Text Box 14"/>
          <p:cNvSpPr txBox="1">
            <a:spLocks noChangeArrowheads="1"/>
          </p:cNvSpPr>
          <p:nvPr/>
        </p:nvSpPr>
        <p:spPr bwMode="auto">
          <a:xfrm>
            <a:off x="7162800" y="2041525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x</a:t>
            </a:r>
            <a:r>
              <a:rPr lang="en-US" sz="6000" b="1" baseline="30000">
                <a:solidFill>
                  <a:srgbClr val="FF0000"/>
                </a:solidFill>
                <a:latin typeface="Century Gothic" pitchFamily="34" charset="0"/>
              </a:rPr>
              <a:t>0</a:t>
            </a:r>
            <a:endParaRPr lang="en-US" sz="60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208783" name="Picture 15" descr="MCj010472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0716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9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208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208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8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20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0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780" grpId="0" animBg="1"/>
      <p:bldP spid="22087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545</Words>
  <Application>Microsoft Office PowerPoint</Application>
  <PresentationFormat>On-screen Show (4:3)</PresentationFormat>
  <Paragraphs>92</Paragraphs>
  <Slides>18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Impact</vt:lpstr>
      <vt:lpstr>Office Theme</vt:lpstr>
      <vt:lpstr>iRespondQuestionMaster</vt:lpstr>
      <vt:lpstr>iRespondGraphMaster</vt:lpstr>
      <vt:lpstr>MathType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Ex. 1</vt:lpstr>
      <vt:lpstr>PowerPoint Presentation</vt:lpstr>
      <vt:lpstr>Ex.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Jones</dc:creator>
  <cp:lastModifiedBy>Allison Jones</cp:lastModifiedBy>
  <cp:revision>2</cp:revision>
  <dcterms:created xsi:type="dcterms:W3CDTF">2020-04-21T00:23:28Z</dcterms:created>
  <dcterms:modified xsi:type="dcterms:W3CDTF">2020-04-21T01:16:23Z</dcterms:modified>
</cp:coreProperties>
</file>